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355" r:id="rId2"/>
    <p:sldId id="434" r:id="rId3"/>
    <p:sldId id="435" r:id="rId4"/>
    <p:sldId id="405" r:id="rId5"/>
    <p:sldId id="406" r:id="rId6"/>
    <p:sldId id="407" r:id="rId7"/>
    <p:sldId id="408" r:id="rId8"/>
    <p:sldId id="409" r:id="rId9"/>
    <p:sldId id="410" r:id="rId10"/>
    <p:sldId id="424" r:id="rId11"/>
    <p:sldId id="437" r:id="rId12"/>
    <p:sldId id="438" r:id="rId13"/>
    <p:sldId id="439" r:id="rId14"/>
    <p:sldId id="440" r:id="rId15"/>
    <p:sldId id="415" r:id="rId16"/>
    <p:sldId id="426" r:id="rId17"/>
    <p:sldId id="425" r:id="rId18"/>
    <p:sldId id="441" r:id="rId19"/>
    <p:sldId id="442" r:id="rId20"/>
    <p:sldId id="422" r:id="rId21"/>
    <p:sldId id="443" r:id="rId22"/>
    <p:sldId id="444" r:id="rId23"/>
    <p:sldId id="445" r:id="rId24"/>
    <p:sldId id="446" r:id="rId25"/>
    <p:sldId id="447" r:id="rId26"/>
    <p:sldId id="430" r:id="rId27"/>
    <p:sldId id="433" r:id="rId28"/>
    <p:sldId id="336" r:id="rId29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82E"/>
    <a:srgbClr val="7F7A4F"/>
    <a:srgbClr val="125D6C"/>
    <a:srgbClr val="99BAC1"/>
    <a:srgbClr val="5C8F99"/>
    <a:srgbClr val="196D97"/>
    <a:srgbClr val="357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38" autoAdjust="0"/>
    <p:restoredTop sz="94660"/>
  </p:normalViewPr>
  <p:slideViewPr>
    <p:cSldViewPr>
      <p:cViewPr varScale="1">
        <p:scale>
          <a:sx n="149" d="100"/>
          <a:sy n="149" d="100"/>
        </p:scale>
        <p:origin x="114" y="4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8020E4-171F-4015-B41E-A493E2CE3122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32EAA9-EA61-439D-A8DA-267EA99C8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EF8F0-1E42-4FD8-8EF5-BC3C9C5FD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0"/>
              <a:ext cx="842433" cy="5666318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990A7-024A-4D30-AA06-317E1A6903C7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9A993-A7D1-441B-BDD5-79D662713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6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113DD-7AC9-4D94-8314-0EA952DD2F87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8E54C-C0D7-487C-AE5D-CFA6AFCE4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1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400" y="592138"/>
            <a:ext cx="4572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ru-RU" sz="6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69088" y="216535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ru-RU" sz="6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ru-RU" smtClean="0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FC4A4-C124-4B8C-A40C-7FD9F898074B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577D-7E33-4933-A42A-0CF11DA12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9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2B354-5224-4D34-83D2-F8858906BED4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EA92-63BC-41B2-990B-A7D9C18E2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749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400" y="592138"/>
            <a:ext cx="4572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ru-RU" sz="6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69088" y="216535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ru-RU" sz="6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83BF-2D82-4055-AEE8-6DF81B1F0B3A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9CDE-2F4D-4D5A-B075-57F711B5E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27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83FE-B7ED-43A7-815E-6DC203785A66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06DDD-CF8C-4FB7-8E0D-DB3FAC295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025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841ED-05BE-4E7A-958B-8EAB37037F76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E6613-F3E2-492B-A7E4-A302B6E04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966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C5F1E-2346-4D6C-BFF9-E1E95E9044E7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72DA-42C6-411A-A471-9FC883724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51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9B30-1B95-489F-B185-DFD7909686DD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57022-AF8F-4134-AA59-63E58CCAC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5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269E-A10F-4273-AD0E-49466546753A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C0240-CACF-49E0-AB6F-076686E9E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9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CF61-ACEC-4524-9C02-579DE564E469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B3077-6CEE-4FFB-925A-52FE29A39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33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B8418-6260-4DCD-BEEF-C6D8EAE7DCA6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54B53-2C17-46FA-893A-E6732DA10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2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32205-DE46-4BB8-BB7F-AC241006CE40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2E438-4711-4B2D-9C83-441C0BB6C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6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833DD-72A2-4602-9C9A-104479B96FDB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A686-8462-4072-9DD5-B1043CC9A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52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/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80BEE-EE13-4F32-9600-5A55AA36A53E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15C16-A4B6-4E7D-9E36-323B4AA20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7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AC912-B58E-4464-AD0A-65D8CAC29B26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C951-D710-476C-9FC1-4CB084AA1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0484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0884"/>
              <a:ext cx="4764617" cy="317711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7" y="3589867"/>
              <a:ext cx="1818217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457200"/>
            <a:ext cx="64468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620838"/>
            <a:ext cx="6446838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0725"/>
            <a:ext cx="6842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531B8F-9C4B-4E0C-A4DF-E49432CD419D}" type="datetimeFigureOut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4530725"/>
            <a:ext cx="4722813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3663" y="4530725"/>
            <a:ext cx="5111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9B77962-B941-436C-8E1F-35276A7CA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53" r:id="rId11"/>
    <p:sldLayoutId id="2147483948" r:id="rId12"/>
    <p:sldLayoutId id="2147483954" r:id="rId13"/>
    <p:sldLayoutId id="2147483949" r:id="rId14"/>
    <p:sldLayoutId id="2147483950" r:id="rId15"/>
    <p:sldLayoutId id="2147483951" r:id="rId1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042988" y="555625"/>
            <a:ext cx="7772400" cy="2879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Методические и содержательные особенности подготовки ГИА по географии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525" y="3435350"/>
            <a:ext cx="2879725" cy="1152525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ts val="1800"/>
            </a:pPr>
            <a:r>
              <a:rPr lang="ru-RU" altLang="ru-RU" sz="1400" smtClean="0">
                <a:solidFill>
                  <a:srgbClr val="434343"/>
                </a:solidFill>
                <a:latin typeface="Oswald" charset="0"/>
                <a:cs typeface="Oswald" charset="0"/>
                <a:sym typeface="Oswald" charset="0"/>
              </a:rPr>
              <a:t>Шлямина Ирина Борисовна, заслуженный учитель РТ, 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ts val="1800"/>
            </a:pPr>
            <a:r>
              <a:rPr lang="ru-RU" altLang="ru-RU" sz="1400" smtClean="0">
                <a:solidFill>
                  <a:srgbClr val="434343"/>
                </a:solidFill>
                <a:latin typeface="Oswald" charset="0"/>
                <a:cs typeface="Oswald" charset="0"/>
                <a:sym typeface="Oswald" charset="0"/>
              </a:rPr>
              <a:t>учитель географии</a:t>
            </a:r>
            <a:br>
              <a:rPr lang="ru-RU" altLang="ru-RU" sz="1400" smtClean="0">
                <a:solidFill>
                  <a:srgbClr val="434343"/>
                </a:solidFill>
                <a:latin typeface="Oswald" charset="0"/>
                <a:cs typeface="Oswald" charset="0"/>
                <a:sym typeface="Oswald" charset="0"/>
              </a:rPr>
            </a:br>
            <a:r>
              <a:rPr lang="ru-RU" altLang="ru-RU" sz="1400" smtClean="0">
                <a:solidFill>
                  <a:srgbClr val="434343"/>
                </a:solidFill>
                <a:latin typeface="Oswald" charset="0"/>
                <a:cs typeface="Oswald" charset="0"/>
                <a:sym typeface="Oswald" charset="0"/>
              </a:rPr>
              <a:t>МБОУ “Гимназия№93” 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ts val="1800"/>
            </a:pPr>
            <a:r>
              <a:rPr lang="ru-RU" altLang="ru-RU" sz="1400" smtClean="0">
                <a:solidFill>
                  <a:srgbClr val="434343"/>
                </a:solidFill>
                <a:latin typeface="Oswald" charset="0"/>
                <a:cs typeface="Oswald" charset="0"/>
                <a:sym typeface="Oswald" charset="0"/>
              </a:rPr>
              <a:t>СМР г Казань РТ</a:t>
            </a:r>
            <a:br>
              <a:rPr lang="ru-RU" altLang="ru-RU" sz="1400" smtClean="0">
                <a:solidFill>
                  <a:srgbClr val="434343"/>
                </a:solidFill>
                <a:latin typeface="Oswald" charset="0"/>
                <a:cs typeface="Oswald" charset="0"/>
                <a:sym typeface="Oswald" charset="0"/>
              </a:rPr>
            </a:br>
            <a:endParaRPr lang="ru-RU" altLang="ru-RU" sz="1400" smtClean="0">
              <a:solidFill>
                <a:srgbClr val="898989"/>
              </a:solidFill>
            </a:endParaRPr>
          </a:p>
        </p:txBody>
      </p:sp>
      <p:pic>
        <p:nvPicPr>
          <p:cNvPr id="6148" name="Google Shape;106;p2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10013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684213" y="1949450"/>
            <a:ext cx="74898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968625" algn="ctr"/>
                <a:tab pos="5940425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968625" algn="ctr"/>
                <a:tab pos="5940425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968625" algn="ctr"/>
                <a:tab pos="5940425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968625" algn="ctr"/>
                <a:tab pos="5940425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968625" algn="ctr"/>
                <a:tab pos="5940425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8625" algn="ctr"/>
                <a:tab pos="5940425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8625" algn="ctr"/>
                <a:tab pos="5940425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8625" algn="ctr"/>
                <a:tab pos="5940425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8625" algn="ctr"/>
                <a:tab pos="5940425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 выполнения заданий с кратким ответом: основные подходы, критерии и шкалы с примерами ответов экзаменуемых и комментариями</a:t>
            </a: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733800"/>
            <a:ext cx="208756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1"/>
          <p:cNvSpPr>
            <a:spLocks noChangeArrowheads="1"/>
          </p:cNvSpPr>
          <p:nvPr/>
        </p:nvSpPr>
        <p:spPr bwMode="auto">
          <a:xfrm>
            <a:off x="2339975" y="0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с кратким ответом в КИМ ОГЭ по географии</a:t>
            </a:r>
            <a:endParaRPr lang="ru-RU" altLang="ru-RU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23850" y="195263"/>
            <a:ext cx="75612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№1</a:t>
            </a:r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Географические особенности природы и народов Земли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1. В какой из перечисленных стран численность населения наибольшая? 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1) США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2) Россия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3) Индия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4) Бразилия</a:t>
            </a:r>
          </a:p>
          <a:p>
            <a:pPr algn="just"/>
            <a:endParaRPr lang="ru-RU" altLang="ru-RU" sz="11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2. Какой из перечисленных действующих вулканов Евразии является самым высоким?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1) Этна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2) Везувий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3) Фудзияма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4) Ключевская Сопка</a:t>
            </a:r>
          </a:p>
          <a:p>
            <a:pPr algn="just"/>
            <a:endParaRPr lang="ru-RU" altLang="ru-RU" sz="11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№2</a:t>
            </a:r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Географическое положение России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Запишите название государства, пропущенного в тексте.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Одним из приграничных субъектов РФ является Амурская область, которая имеет выход к Государственной границе РФ с _______________.</a:t>
            </a:r>
          </a:p>
          <a:p>
            <a:pPr algn="just"/>
            <a:endParaRPr lang="ru-RU" altLang="ru-RU" sz="11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2. На границе с какой европейской страной располагается крайняя западная точка РФ?</a:t>
            </a:r>
          </a:p>
          <a:p>
            <a:pPr algn="just"/>
            <a:endParaRPr lang="ru-RU" altLang="ru-RU" sz="11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3. Напишите название края РФ, берега которого омываются водами Чёрного и Азовского морей.</a:t>
            </a:r>
            <a:endParaRPr lang="ru-RU" altLang="ru-RU" sz="11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07950" y="123825"/>
            <a:ext cx="87550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№3 Особенности природы России</a:t>
            </a:r>
          </a:p>
          <a:p>
            <a:pPr algn="just"/>
            <a:endParaRPr lang="ru-RU" altLang="ru-RU" sz="1100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1. Расположите регионы России в порядке увеличения средних температур воздуха в январе.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 Запишите в ответ получившуюся последовательность цифр.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1) Новгородская область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2) Республика Коми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3) Ставропольский край</a:t>
            </a:r>
          </a:p>
          <a:p>
            <a:pPr algn="just"/>
            <a:endParaRPr lang="ru-RU" altLang="ru-RU" sz="1100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2. Расположите природные зоны России по степени уменьшения естественного плодородия почв на их территории.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 Запишите в ответ получившуюся последовательность цифр.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1) Тундра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2) Степь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3) Смешанный лес</a:t>
            </a:r>
          </a:p>
          <a:p>
            <a:pPr algn="just"/>
            <a:endParaRPr lang="ru-RU" altLang="ru-RU" sz="1100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№4</a:t>
            </a:r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Природные ресурсы, их использование и охрана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1. К традиционным занятиям какого из перечисленных народов России относится оленеводство?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1) ненцы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2) чуваши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3) башкиры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4) Кабардинцы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2. Группа школьников из Оренбурга хочет своими глазами увидеть необычную для них природу тундры. 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Какой из перечисленных заповедников для этого им необходимо посетить?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1) Гыданский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2) Окский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3) Южно-Уральский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4) Мордовский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https://geo-oge.sdamgia.ru/get_file?id=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68288"/>
            <a:ext cx="406241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4140200" y="123825"/>
            <a:ext cx="4572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№5</a:t>
            </a:r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Географические явления и процессы в геосферах</a:t>
            </a:r>
          </a:p>
          <a:p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Какой из перечисленных городов, показанных на карте, находится в зоне действия антициклона?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1) Архангельск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2) Омск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3) Магадан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4) Якутск</a:t>
            </a:r>
          </a:p>
          <a:p>
            <a:pPr algn="just"/>
            <a:endParaRPr lang="ru-RU" altLang="ru-RU" sz="11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endParaRPr lang="ru-RU" altLang="ru-RU" sz="11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endParaRPr lang="ru-RU" altLang="ru-RU" sz="11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endParaRPr lang="ru-RU" altLang="ru-RU" sz="11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№6</a:t>
            </a:r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Разные территории Земли: анализ карты</a:t>
            </a:r>
          </a:p>
          <a:p>
            <a:pPr algn="just"/>
            <a:endParaRPr lang="ru-RU" altLang="ru-RU" sz="1100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Карта погоды составлена на 18 апреля. В каком из показанных на карте городов на следующий день наиболее вероятно существенное похолодание?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1) Екатеринбург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2) Москва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3) Ханты-Мансийск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4) Элиста</a:t>
            </a:r>
          </a:p>
          <a:p>
            <a:pPr algn="just"/>
            <a:endParaRPr lang="ru-RU" altLang="ru-RU" sz="11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altLang="ru-RU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95263"/>
            <a:ext cx="7416800" cy="4740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Задание №7 Географические координаты</a:t>
            </a:r>
          </a:p>
          <a:p>
            <a:pPr algn="just">
              <a:defRPr/>
            </a:pPr>
            <a:endParaRPr lang="ru-RU" sz="11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  <a:t>Определите, какой город имеет географические координаты 19° </a:t>
            </a:r>
            <a:r>
              <a:rPr lang="ru-RU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с.ш</a:t>
            </a: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  <a:t>. 73° </a:t>
            </a:r>
            <a:r>
              <a:rPr lang="ru-RU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в.д</a:t>
            </a: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pPr marL="228600" indent="-228600">
              <a:buFontTx/>
              <a:buAutoNum type="arabicPeriod"/>
              <a:defRPr/>
            </a:pPr>
            <a:endParaRPr lang="ru-RU" sz="1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  <a:t>Определите, какая горная вершина имеет географические координаты 43° </a:t>
            </a:r>
            <a:r>
              <a:rPr lang="ru-RU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с.ш</a:t>
            </a: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  <a:t>. 42° </a:t>
            </a:r>
            <a:r>
              <a:rPr lang="ru-RU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в.д</a:t>
            </a: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pPr algn="just">
              <a:defRPr/>
            </a:pPr>
            <a:endParaRPr lang="ru-RU" sz="11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r>
              <a:rPr lang="ru-RU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Задание №8</a:t>
            </a:r>
            <a:r>
              <a:rPr lang="ru-RU" sz="11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Географические явления и процессы в геосферах</a:t>
            </a:r>
          </a:p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Verdana" panose="020B0604030504040204" pitchFamily="34" charset="0"/>
              </a:rPr>
              <a:t>Во время экскурсии учащиеся сделали схематическую зарисовку залегания горных пород на обрыве у берега реки.</a:t>
            </a:r>
          </a:p>
          <a:p>
            <a:pPr algn="just">
              <a:defRPr/>
            </a:pPr>
            <a:endParaRPr lang="ru-RU" sz="11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endParaRPr lang="ru-RU" sz="11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endParaRPr lang="ru-RU" sz="11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endParaRPr lang="ru-RU" sz="11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endParaRPr lang="ru-RU" sz="11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endParaRPr lang="ru-RU" sz="11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endParaRPr lang="ru-RU" sz="11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endParaRPr lang="ru-RU" sz="11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Verdana" panose="020B0604030504040204" pitchFamily="34" charset="0"/>
              </a:rPr>
              <a:t>Расположите показанные на рисунке слои горных пород в порядке увеличения их возраста (от самого молодого до самого древнего). Запишите в ответ получившуюся последовательность букв.</a:t>
            </a:r>
          </a:p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Verdana" panose="020B0604030504040204" pitchFamily="34" charset="0"/>
              </a:rPr>
              <a:t>А) кварцит</a:t>
            </a:r>
          </a:p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Verdana" panose="020B0604030504040204" pitchFamily="34" charset="0"/>
              </a:rPr>
              <a:t>Б) известняк</a:t>
            </a:r>
          </a:p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Verdana" panose="020B0604030504040204" pitchFamily="34" charset="0"/>
              </a:rPr>
              <a:t>В) песок</a:t>
            </a:r>
          </a:p>
          <a:p>
            <a:pPr algn="just">
              <a:defRPr/>
            </a:pPr>
            <a:endParaRPr lang="ru-RU" sz="11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endParaRPr lang="ru-RU" sz="11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600" indent="-228600">
              <a:buFontTx/>
              <a:buAutoNum type="arabicPeriod"/>
              <a:defRPr/>
            </a:pPr>
            <a:endParaRPr lang="ru-RU" sz="1200" dirty="0"/>
          </a:p>
        </p:txBody>
      </p:sp>
      <p:pic>
        <p:nvPicPr>
          <p:cNvPr id="19459" name="Рисунок 2" descr="https://geo-oge.sdamgia.ru/get_file?id=2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51025"/>
            <a:ext cx="31464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https://geo-oge.sdamgia.ru/get_file?id=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48260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4787900" y="65088"/>
            <a:ext cx="392271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№9 Расстояние на карте</a:t>
            </a:r>
          </a:p>
          <a:p>
            <a:endParaRPr lang="ru-RU" altLang="ru-RU" sz="1100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Определите по карте расстояние на местности по прямой от точки А до родника. Измерение проводите между точкой и центром соответствующего условного знака. Полученный результат округлите до десятков метров. Ответ запишите в виде числа.</a:t>
            </a:r>
          </a:p>
          <a:p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altLang="ru-RU" sz="1200"/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5003800" y="1700213"/>
            <a:ext cx="3816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№10</a:t>
            </a:r>
            <a:r>
              <a:rPr lang="ru-RU" altLang="ru-RU" sz="1100" b="1">
                <a:solidFill>
                  <a:srgbClr val="000066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1100" b="1">
                <a:latin typeface="Verdana" panose="020B0604030504040204" pitchFamily="34" charset="0"/>
              </a:rPr>
              <a:t>Направление на карте </a:t>
            </a:r>
          </a:p>
          <a:p>
            <a:endParaRPr lang="ru-RU" altLang="ru-RU" sz="1100" b="1">
              <a:latin typeface="Verdana" panose="020B0604030504040204" pitchFamily="34" charset="0"/>
            </a:endParaRPr>
          </a:p>
          <a:p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Определите по карте, в каком направлении от колодца находится родник.</a:t>
            </a:r>
            <a:endParaRPr lang="ru-RU" altLang="ru-RU" sz="1200"/>
          </a:p>
        </p:txBody>
      </p:sp>
      <p:sp>
        <p:nvSpPr>
          <p:cNvPr id="20485" name="Прямоугольник 1"/>
          <p:cNvSpPr>
            <a:spLocks noChangeArrowheads="1"/>
          </p:cNvSpPr>
          <p:nvPr/>
        </p:nvSpPr>
        <p:spPr bwMode="auto">
          <a:xfrm>
            <a:off x="4572000" y="2824163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№11</a:t>
            </a:r>
            <a:r>
              <a:rPr lang="ru-RU" altLang="ru-RU" sz="1100" b="1">
                <a:solidFill>
                  <a:srgbClr val="000066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На рисунках представлены варианты профиля рельефа местности, построенные на основе карты по линии А—В разными учащимися. Какой из профилей построен верно?</a:t>
            </a:r>
            <a:endParaRPr lang="ru-RU" altLang="ru-RU" sz="1200"/>
          </a:p>
        </p:txBody>
      </p:sp>
      <p:sp>
        <p:nvSpPr>
          <p:cNvPr id="20486" name="Прямоугольник 2"/>
          <p:cNvSpPr>
            <a:spLocks noChangeArrowheads="1"/>
          </p:cNvSpPr>
          <p:nvPr/>
        </p:nvSpPr>
        <p:spPr bwMode="auto">
          <a:xfrm>
            <a:off x="250825" y="4065588"/>
            <a:ext cx="8750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№12</a:t>
            </a:r>
            <a:r>
              <a:rPr lang="ru-RU" altLang="ru-RU" sz="1100" b="1">
                <a:solidFill>
                  <a:srgbClr val="000066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Фермер выбирает участок для закладки нового фруктового сада. Ему нужен участок, на котором весной рано сходит снег, а летом почва лучше всего прогревается солнцем. Он также должен иметь расположение, удобное для вывоза собранного урожая на консервный завод. Определите, какой из участков, обозначенных на карте цифрами 1, 2 и 3, больше всего отвечает указанным требованиям. Для обоснования своего ответа приведите два довода</a:t>
            </a:r>
            <a:r>
              <a:rPr lang="ru-RU" altLang="ru-RU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ru-RU" alt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46075"/>
            <a:ext cx="59340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2268538" y="195263"/>
            <a:ext cx="64801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/>
              <a:t>Задание 12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определение (из нескольких предложенных) территории или объекта с определенными географическими свойствами. В этих заданиях требуется сравнить с помощью топографической карты пригодность территории для использования в заданных целях.</a:t>
            </a:r>
            <a:r>
              <a:rPr lang="ru-RU" altLang="ru-RU" sz="2000"/>
              <a:t> Используются задания, в некоторых из которых параметры выбора участка указаны в тексте задания, в других экзаменуемый подбирает их сам на основе своего жизненного опыта.</a:t>
            </a:r>
          </a:p>
          <a:p>
            <a:r>
              <a:rPr lang="ru-RU" altLang="ru-RU" sz="2000"/>
              <a:t>Ответ оценивается в зависимости от полноты и правильности в 2, 1 или 0 баллов. </a:t>
            </a:r>
          </a:p>
        </p:txBody>
      </p:sp>
      <p:pic>
        <p:nvPicPr>
          <p:cNvPr id="2253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617913"/>
            <a:ext cx="2273301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323850" y="268288"/>
            <a:ext cx="8424863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№13</a:t>
            </a:r>
          </a:p>
          <a:p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Определите, какое атмосферное давление будет наблюдаться на вершине горы высотой 700 метров, если у её подножия его значение составляет 760 мм и известно, что давление изменяется на 10 мм на каждые 100 м. Ответ запишите в виде числа</a:t>
            </a:r>
          </a:p>
          <a:p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Определите долю городского населения в % от общей численности населения Северо-Кавказского федерального округа, если известно, что численность его населения на 1 января 2013 г. составляла 9 542 640 человек, из которых горожан — 4 694 703 чел. Полученный результат округлите до целого числа.</a:t>
            </a:r>
          </a:p>
          <a:p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№14</a:t>
            </a:r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Многолетняя мерзлота оказывает влияние на хозяйственную деятельность человека: добычу полезных ископаемых, строительство дорог и зданий. В каких двух регионах России необходимо учитывать последствия оттаивания многолетней мерзлоты?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1) Ямало-Ненецкий автономный округ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2) Самарская область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3) Красноярский край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4) Ростовская область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5) Чувашская Республика</a:t>
            </a:r>
          </a:p>
          <a:p>
            <a:endParaRPr lang="ru-RU" altLang="ru-RU"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50825" y="123825"/>
            <a:ext cx="878522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№15</a:t>
            </a:r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Выберите два примера нерационального природопользования.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1) рекультивация земель в районах добычи угля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2) использование на ТЭС каменного угля, вместо природного газа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3) избыточное орошение в засушливых районах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4) комплексное использование добываемого сырья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5) перевод ТЭС на природный газ, вместо каменного угля</a:t>
            </a:r>
          </a:p>
          <a:p>
            <a:pPr algn="just"/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№16-17 выполняется к одной таблице</a:t>
            </a:r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В каком из перечисленных городов 21 марта Солнце раньше всего по московскому времени поднимется над горизонтом?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1) Вологда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2) Уфа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3) Рязань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4) Воронеж</a:t>
            </a:r>
          </a:p>
          <a:p>
            <a:pPr algn="just"/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№17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Учащиеся проанализировали собранные данные в целях выявления зависимостей между полученными характеристиками. У всех учащихся выводы получились разные. Кто из учащихся сделал верный вывод на основе представленных данных?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1) Мария: «Среднесуточная температура воздуха повышается при движении с востока на запад».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2) Иван: «Чем больше продолжительность дня, тем выше среднесуточная температура воздуха».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3) Фёдор: «Продолжительность дня увеличивается при движении с севера на юг».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4) Светлана: «Высота Солнца над горизонтом увеличивается при движении с востока на запад».</a:t>
            </a:r>
          </a:p>
          <a:p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Итоги ГИА-9 в регионе в 2022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1800" dirty="0" smtClean="0"/>
              <a:t>Сдавали всего 36291 обучающихся в формате ОГЭ</a:t>
            </a:r>
          </a:p>
          <a:p>
            <a:pPr>
              <a:defRPr/>
            </a:pPr>
            <a:r>
              <a:rPr lang="ru-RU" sz="1800" dirty="0" smtClean="0"/>
              <a:t>Количество участников ГИА-9 в формате ОГЭ-15698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(4 место)                                                               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1800" dirty="0" smtClean="0"/>
              <a:t>                                                           2 место- по выбору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1800" dirty="0" smtClean="0"/>
              <a:t>В формате ГВЭ-1</a:t>
            </a:r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950" y="-312738"/>
            <a:ext cx="8920163" cy="48783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66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2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Великое лиссабонское землетрясение.</a:t>
            </a:r>
            <a:endParaRPr lang="ru-RU" altLang="ru-RU" sz="12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Великое лиссабонское землетрясение произошло 1 ноября 1755 года. Оно превратило в руины город Лиссабон,</a:t>
            </a:r>
          </a:p>
          <a:p>
            <a:pPr algn="just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и стало одним из самых  разрушительных и смертоносных землетрясений в истории, унеся жизни около 90 тысяч </a:t>
            </a:r>
          </a:p>
          <a:p>
            <a:pPr algn="just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человек за 6 минут. За подземными толчками последовали пожар и цунами, причинившее особенно много бед </a:t>
            </a:r>
          </a:p>
          <a:p>
            <a:pPr algn="just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в силу прибрежного расположения Лиссабона. Это первое изученное наукой землетрясение послужило толчком </a:t>
            </a:r>
          </a:p>
          <a:p>
            <a:pPr algn="just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к зарождению современной сейсмологии. В настоящее время геологи оценивают магнитуду Лиссабонского </a:t>
            </a:r>
          </a:p>
          <a:p>
            <a:pPr algn="just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землетрясения около 8,7. Эпицентр землетрясения находился в Атлантическом океане, примерно в 200 километрах </a:t>
            </a:r>
          </a:p>
          <a:p>
            <a:pPr algn="just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юго-западнее от мыса Сан-</a:t>
            </a:r>
            <a:r>
              <a:rPr lang="ru-RU" altLang="ru-RU" sz="11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Висенте</a:t>
            </a:r>
            <a:r>
              <a:rPr lang="ru-RU" alt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pPr algn="just">
              <a:defRPr/>
            </a:pPr>
            <a:endParaRPr lang="ru-RU" altLang="ru-RU" sz="11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0">
              <a:defRPr/>
            </a:pPr>
            <a:r>
              <a:rPr lang="ru-RU" altLang="ru-RU" sz="11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Задание №27</a:t>
            </a:r>
          </a:p>
          <a:p>
            <a:pPr indent="0">
              <a:defRPr/>
            </a:pPr>
            <a:r>
              <a:rPr lang="ru-RU" sz="1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Территория какой страны больше всего пострадала в результате данного землетрясения? </a:t>
            </a:r>
          </a:p>
          <a:p>
            <a:pPr indent="0">
              <a:defRPr/>
            </a:pPr>
            <a:r>
              <a:rPr lang="ru-RU" sz="1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Запишите в ответ название этой страны.</a:t>
            </a:r>
          </a:p>
          <a:p>
            <a:pPr algn="just">
              <a:defRPr/>
            </a:pPr>
            <a:endParaRPr lang="ru-RU" altLang="ru-RU" sz="11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0">
              <a:defRPr/>
            </a:pPr>
            <a:r>
              <a:rPr lang="ru-RU" altLang="ru-RU" sz="11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Задание №28</a:t>
            </a:r>
          </a:p>
          <a:p>
            <a:pPr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Какие типы воздушных масс формируют климат территории, в пределах которой произошло землетрясение?</a:t>
            </a:r>
          </a:p>
          <a:p>
            <a:pPr algn="just">
              <a:defRPr/>
            </a:pPr>
            <a:endParaRPr lang="ru-RU" altLang="ru-RU" sz="11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0">
              <a:defRPr/>
            </a:pPr>
            <a:r>
              <a:rPr lang="ru-RU" altLang="ru-RU" sz="11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Задание №29</a:t>
            </a:r>
            <a:endParaRPr lang="ru-RU" altLang="ru-RU" sz="11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Запишите главную причину возникновения землетрясений на этой территории?</a:t>
            </a:r>
          </a:p>
          <a:p>
            <a:pPr algn="just">
              <a:defRPr/>
            </a:pPr>
            <a:endParaRPr lang="ru-RU" altLang="ru-RU" sz="11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Определите страну по её краткому описанию.</a:t>
            </a:r>
          </a:p>
          <a:p>
            <a:pPr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indent="0">
              <a:defRPr/>
            </a:pPr>
            <a:r>
              <a:rPr lang="ru-RU" altLang="ru-RU" sz="11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Задание №30</a:t>
            </a:r>
            <a:endParaRPr lang="ru-RU" altLang="ru-RU" sz="11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Эта азиатская страна по размерам территории относится к крупным </a:t>
            </a:r>
            <a:r>
              <a:rPr lang="ru-RU" sz="11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странам.На</a:t>
            </a:r>
            <a:r>
              <a:rPr 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севере, в горах, распространены хвойные и смешанные леса, на юге преобладают полупустынные и пустынные ландшафты. Характерен резко континентальный климат умеренного пояса. По суше граничит лишь с двумя государствами.</a:t>
            </a:r>
          </a:p>
          <a:p>
            <a:pPr algn="just">
              <a:defRPr/>
            </a:pPr>
            <a:endParaRPr lang="ru-RU" altLang="ru-RU" sz="11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endParaRPr lang="ru-RU" altLang="ru-RU" sz="11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endParaRPr lang="ru-RU" altLang="ru-RU" sz="11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4067175" y="123825"/>
            <a:ext cx="42497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№18</a:t>
            </a:r>
          </a:p>
          <a:p>
            <a:endParaRPr lang="ru-RU" altLang="ru-RU" sz="1100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Проанализируйте климатограмму и определите, какой буквой на карте обозначен пункт, характеристики климата которого отражены в климатограмме.</a:t>
            </a:r>
            <a:endParaRPr lang="ru-RU" altLang="ru-RU" sz="1100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altLang="ru-RU" sz="1100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pt-BR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1) A</a:t>
            </a:r>
          </a:p>
          <a:p>
            <a:pPr algn="just"/>
            <a:r>
              <a:rPr lang="pt-BR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2) B</a:t>
            </a:r>
          </a:p>
          <a:p>
            <a:pPr algn="just"/>
            <a:r>
              <a:rPr lang="pt-BR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3) C</a:t>
            </a:r>
          </a:p>
          <a:p>
            <a:pPr algn="just"/>
            <a:r>
              <a:rPr lang="pt-BR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4) D</a:t>
            </a:r>
          </a:p>
          <a:p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26627" name="Picture 2" descr="https://geo-oge.sdamgia.ru/get_file?id=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23825"/>
            <a:ext cx="37846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323850" y="195263"/>
            <a:ext cx="8208963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№19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Расположите регионы России в той последовательности, в которой их жители встречают Новый год. Запишите в ответ получившуюся последовательность букв.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А) Амурская область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Б) Омская область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В) Курская область</a:t>
            </a:r>
          </a:p>
          <a:p>
            <a:pPr algn="just"/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№20</a:t>
            </a:r>
          </a:p>
          <a:p>
            <a:pPr algn="just"/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8000" y="2620963"/>
          <a:ext cx="6446838" cy="911225"/>
        </p:xfrm>
        <a:graphic>
          <a:graphicData uri="http://schemas.openxmlformats.org/drawingml/2006/table">
            <a:tbl>
              <a:tblPr/>
              <a:tblGrid>
                <a:gridCol w="4242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СЛОГАН</a:t>
                      </a:r>
                    </a:p>
                  </a:txBody>
                  <a:tcPr marL="37211" marR="37211" marT="37186" marB="37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37211" marR="37211" marT="37186" marB="37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СТРАНА</a:t>
                      </a:r>
                    </a:p>
                  </a:txBody>
                  <a:tcPr marL="37211" marR="37211" marT="37186" marB="37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3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А) В «стране тысячи улыбок» вы увидите шоу слонов в тропическом парке и знаменитый буддийский храм!</a:t>
                      </a:r>
                    </a:p>
                    <a:p>
                      <a:pPr algn="l" fontAlgn="t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Б) Путешествуя по фьордам, откройте для себя всё самое яркое в нашей стране!</a:t>
                      </a:r>
                    </a:p>
                  </a:txBody>
                  <a:tcPr marL="37211" marR="37211" marT="37186" marB="371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37211" marR="37211" marT="37186" marB="37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</a:rPr>
                        <a:t>1) Таиланд</a:t>
                      </a:r>
                    </a:p>
                    <a:p>
                      <a:pPr algn="l" fontAlgn="t"/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</a:rPr>
                        <a:t>2) Алжир</a:t>
                      </a:r>
                    </a:p>
                    <a:p>
                      <a:pPr algn="l" fontAlgn="t"/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</a:rPr>
                        <a:t>3) Норвегия</a:t>
                      </a:r>
                    </a:p>
                    <a:p>
                      <a:pPr algn="l" fontAlgn="t"/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</a:rPr>
                        <a:t>4) Египет</a:t>
                      </a:r>
                    </a:p>
                  </a:txBody>
                  <a:tcPr marL="37211" marR="37211" marT="37186" marB="3718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8000" y="2620963"/>
          <a:ext cx="6446838" cy="1063625"/>
        </p:xfrm>
        <a:graphic>
          <a:graphicData uri="http://schemas.openxmlformats.org/drawingml/2006/table">
            <a:tbl>
              <a:tblPr/>
              <a:tblGrid>
                <a:gridCol w="4242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СЛОГАН</a:t>
                      </a:r>
                    </a:p>
                  </a:txBody>
                  <a:tcPr marL="37211" marR="37211" marT="37188" marB="371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37211" marR="37211" marT="37188" marB="371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СТРАНА</a:t>
                      </a:r>
                    </a:p>
                  </a:txBody>
                  <a:tcPr marL="37211" marR="37211" marT="37188" marB="371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2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А) В «стране тысячи улыбок» вы увидите шоу слонов в тропическом парке и знаменитый буддийский храм!</a:t>
                      </a:r>
                    </a:p>
                    <a:p>
                      <a:pPr algn="l" fontAlgn="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Б) Путешествуя по фьордам, откройте для себя всё самое яркое в нашей стране!</a:t>
                      </a:r>
                    </a:p>
                  </a:txBody>
                  <a:tcPr marL="37211" marR="37211" marT="37188" marB="371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37211" marR="37211" marT="37188" marB="371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1) Таиланд</a:t>
                      </a:r>
                    </a:p>
                    <a:p>
                      <a:pPr algn="l" fontAlgn="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2) Алжир</a:t>
                      </a:r>
                    </a:p>
                    <a:p>
                      <a:pPr algn="l" fontAlgn="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3) Норвегия</a:t>
                      </a:r>
                    </a:p>
                    <a:p>
                      <a:pPr algn="l" fontAlgn="t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4) Египет</a:t>
                      </a:r>
                    </a:p>
                  </a:txBody>
                  <a:tcPr marL="37211" marR="37211" marT="37188" marB="371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665" name="Rectangle 2"/>
          <p:cNvSpPr>
            <a:spLocks noChangeArrowheads="1"/>
          </p:cNvSpPr>
          <p:nvPr/>
        </p:nvSpPr>
        <p:spPr bwMode="auto">
          <a:xfrm>
            <a:off x="323850" y="1563688"/>
            <a:ext cx="9912350" cy="14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66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Туристические фирмы разных стран разработали слоганы (рекламные лозунги) для привлечения</a:t>
            </a:r>
          </a:p>
          <a:p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 туристов в свои страны. Установите соответствие между слоганом и страной.</a:t>
            </a:r>
            <a:endParaRPr lang="ru-RU" altLang="ru-RU" sz="1200"/>
          </a:p>
          <a:p>
            <a:r>
              <a:rPr lang="ru-RU" altLang="ru-RU" sz="900">
                <a:solidFill>
                  <a:srgbClr val="000000"/>
                </a:solidFill>
              </a:rPr>
              <a:t> </a:t>
            </a:r>
            <a:endParaRPr lang="ru-RU" altLang="ru-RU" sz="800"/>
          </a:p>
          <a:p>
            <a:endParaRPr lang="ru-RU" alt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107950" y="0"/>
            <a:ext cx="82804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№21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В каких двух высказываниях содержится информация о миграциях населения?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1) По данным Всероссийской переписи населения 2010 г., численность постоянного населения России составляла 142,9 млн человек.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2) В 2011 г. в Республику Бурятия на постоянное место жительства из других стран прибыло 490 человек, выехало в другие страны 82 человека.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3) В 2010 г. в России из городов в сельские населённые пункты прибыло 546 582 человека, что на 62 511 человек меньше, чем в 2009 г.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4) По данным Всероссийской переписи населения 2010 г., численность женщин превышала численность мужчин на 10,8 млн человек, или на 16,2%.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5) В 2010 г. население России проживало в 2386 городских населённых пунктах (городах и посёлках городского типа) и 134 тыс. сельских населённых</a:t>
            </a:r>
            <a:r>
              <a:rPr lang="ru-RU" altLang="ru-RU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пунктах. </a:t>
            </a:r>
            <a:endParaRPr lang="ru-RU" altLang="ru-RU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28675" name="Picture 2" descr="https://geo-oge.sdamgia.ru/get_file?id=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7138"/>
            <a:ext cx="4716463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Прямоугольник 2"/>
          <p:cNvSpPr>
            <a:spLocks noChangeArrowheads="1"/>
          </p:cNvSpPr>
          <p:nvPr/>
        </p:nvSpPr>
        <p:spPr bwMode="auto">
          <a:xfrm>
            <a:off x="4859338" y="2497138"/>
            <a:ext cx="4135437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№22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За какой период времени в Тверской области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 произошло сокращение числа прибывших и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 увеличение числа выбывших?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1) 2000–2002 гг.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2) 2002–2004 гг.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3) 2004–2006 гг.</a:t>
            </a:r>
          </a:p>
          <a:p>
            <a:pPr algn="just"/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4) 2006–2008 гг.</a:t>
            </a:r>
          </a:p>
          <a:p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№23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Определите миграционный прирост населения Тверской области в 2008 г. Ответ запишите в виде числа.</a:t>
            </a:r>
            <a:endParaRPr lang="ru-RU" altLang="ru-RU" sz="1100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altLang="ru-RU" sz="11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07950" y="20638"/>
            <a:ext cx="8135938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№24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В каких двух из перечисленных регионов России средняя плотность населения наибольшая? Запишите в ответ цифры, под которыми указаны эти регионы.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1) Республика Коми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2) Архангельская область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3) Курская область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4) Иркутская область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5) Республика Башкортостан</a:t>
            </a:r>
          </a:p>
          <a:p>
            <a:pPr algn="just"/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№25</a:t>
            </a:r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Расположите перечисленные ниже города в порядке увеличения в них численности населения. Запишите в ответ получившуюся последовательность букв.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А) Уфа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Б) Хабаровск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В) Йошкар-Ола</a:t>
            </a:r>
          </a:p>
          <a:p>
            <a:pPr algn="just"/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altLang="ru-RU" sz="1100" b="1">
                <a:solidFill>
                  <a:srgbClr val="000000"/>
                </a:solidFill>
                <a:latin typeface="Verdana" panose="020B0604030504040204" pitchFamily="34" charset="0"/>
              </a:rPr>
              <a:t>Задание №26</a:t>
            </a:r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Выберите из перечисленных электростанций — ГЭС. Нужно выбрать два варианта ответа.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1) Балаковская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2) Братская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3) Ленинградская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4) Усть-Илимская</a:t>
            </a:r>
          </a:p>
          <a:p>
            <a:pPr algn="just"/>
            <a:r>
              <a:rPr lang="ru-RU" altLang="ru-RU" sz="1200">
                <a:solidFill>
                  <a:srgbClr val="000000"/>
                </a:solidFill>
                <a:latin typeface="Verdana" panose="020B0604030504040204" pitchFamily="34" charset="0"/>
              </a:rPr>
              <a:t>5) Сургутская</a:t>
            </a:r>
          </a:p>
          <a:p>
            <a:pPr algn="just"/>
            <a:endParaRPr lang="ru-RU" altLang="ru-RU" sz="12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950" y="-312738"/>
            <a:ext cx="8920163" cy="48783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66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2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Великое лиссабонское землетрясение.</a:t>
            </a:r>
            <a:endParaRPr lang="ru-RU" altLang="ru-RU" sz="12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Великое лиссабонское землетрясение произошло 1 ноября 1755 года. Оно превратило в руины город Лиссабон,</a:t>
            </a:r>
          </a:p>
          <a:p>
            <a:pPr algn="just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и стало одним из самых  разрушительных и смертоносных землетрясений в истории, унеся жизни около 90 тысяч </a:t>
            </a:r>
          </a:p>
          <a:p>
            <a:pPr algn="just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человек за 6 минут. За подземными толчками последовали пожар и цунами, причинившее особенно много бед </a:t>
            </a:r>
          </a:p>
          <a:p>
            <a:pPr algn="just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в силу прибрежного расположения Лиссабона. Это первое изученное наукой землетрясение послужило толчком </a:t>
            </a:r>
          </a:p>
          <a:p>
            <a:pPr algn="just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к зарождению современной сейсмологии. В настоящее время геологи оценивают магнитуду Лиссабонского </a:t>
            </a:r>
          </a:p>
          <a:p>
            <a:pPr algn="just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землетрясения около 8,7. Эпицентр землетрясения находился в Атлантическом океане, примерно в 200 километрах </a:t>
            </a:r>
          </a:p>
          <a:p>
            <a:pPr algn="just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юго-западнее от мыса Сан-</a:t>
            </a:r>
            <a:r>
              <a:rPr lang="ru-RU" altLang="ru-RU" sz="11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Висенте</a:t>
            </a:r>
            <a:r>
              <a:rPr lang="ru-RU" alt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pPr algn="just">
              <a:defRPr/>
            </a:pPr>
            <a:endParaRPr lang="ru-RU" altLang="ru-RU" sz="11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0">
              <a:defRPr/>
            </a:pPr>
            <a:r>
              <a:rPr lang="ru-RU" altLang="ru-RU" sz="11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Задание №27</a:t>
            </a:r>
          </a:p>
          <a:p>
            <a:pPr indent="0">
              <a:defRPr/>
            </a:pPr>
            <a:r>
              <a:rPr lang="ru-RU" sz="1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Территория какой страны больше всего пострадала в результате данного землетрясения? </a:t>
            </a:r>
          </a:p>
          <a:p>
            <a:pPr indent="0">
              <a:defRPr/>
            </a:pPr>
            <a:r>
              <a:rPr lang="ru-RU" sz="1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Запишите в ответ название этой страны.</a:t>
            </a:r>
          </a:p>
          <a:p>
            <a:pPr algn="just">
              <a:defRPr/>
            </a:pPr>
            <a:endParaRPr lang="ru-RU" altLang="ru-RU" sz="11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0">
              <a:defRPr/>
            </a:pPr>
            <a:r>
              <a:rPr lang="ru-RU" altLang="ru-RU" sz="11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Задание №28</a:t>
            </a:r>
          </a:p>
          <a:p>
            <a:pPr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Какие типы воздушных масс формируют климат территории, в пределах которой произошло землетрясение?</a:t>
            </a:r>
          </a:p>
          <a:p>
            <a:pPr algn="just">
              <a:defRPr/>
            </a:pPr>
            <a:endParaRPr lang="ru-RU" altLang="ru-RU" sz="11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0">
              <a:defRPr/>
            </a:pPr>
            <a:r>
              <a:rPr lang="ru-RU" altLang="ru-RU" sz="11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Задание №29</a:t>
            </a:r>
            <a:endParaRPr lang="ru-RU" altLang="ru-RU" sz="11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Запишите главную причину возникновения землетрясений на этой территории?</a:t>
            </a:r>
          </a:p>
          <a:p>
            <a:pPr algn="just">
              <a:defRPr/>
            </a:pPr>
            <a:endParaRPr lang="ru-RU" altLang="ru-RU" sz="11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Определите страну по её краткому описанию.</a:t>
            </a:r>
          </a:p>
          <a:p>
            <a:pPr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indent="0">
              <a:defRPr/>
            </a:pPr>
            <a:r>
              <a:rPr lang="ru-RU" altLang="ru-RU" sz="11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Задание №30</a:t>
            </a:r>
            <a:endParaRPr lang="ru-RU" altLang="ru-RU" sz="11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Эта азиатская страна по размерам территории относится к крупным </a:t>
            </a:r>
            <a:r>
              <a:rPr lang="ru-RU" sz="11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странам.На</a:t>
            </a:r>
            <a:r>
              <a:rPr lang="ru-RU" sz="11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севере, в горах, распространены хвойные и смешанные леса, на юге преобладают полупустынные и пустынные ландшафты. Характерен резко континентальный климат умеренного пояса. По суше граничит лишь с двумя государствами.</a:t>
            </a:r>
          </a:p>
          <a:p>
            <a:pPr algn="just">
              <a:defRPr/>
            </a:pPr>
            <a:endParaRPr lang="ru-RU" altLang="ru-RU" sz="11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endParaRPr lang="ru-RU" altLang="ru-RU" sz="11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endParaRPr lang="ru-RU" altLang="ru-RU" sz="11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2916238" y="1203325"/>
            <a:ext cx="57594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>
                <a:solidFill>
                  <a:srgbClr val="000000"/>
                </a:solidFill>
              </a:rPr>
              <a:t>Задание 28</a:t>
            </a: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применение знаний и понимание географических терминов, используемых в тексте или в условии задания, а также на умение приводить примеры с использованием географических знаний или классифицировать географические объекты и явления на основе их известных характерных свойств. Задание оценивается в 1 или 0 баллов .</a:t>
            </a:r>
            <a:r>
              <a:rPr lang="ru-RU" altLang="ru-RU" sz="2000" b="1">
                <a:solidFill>
                  <a:srgbClr val="000000"/>
                </a:solidFill>
              </a:rPr>
              <a:t> </a:t>
            </a: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27003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2124075" y="555625"/>
            <a:ext cx="6821488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29</a:t>
            </a:r>
            <a:endParaRPr lang="ru-RU" altLang="ru-RU">
              <a:solidFill>
                <a:srgbClr val="000000"/>
              </a:solidFill>
            </a:endParaRPr>
          </a:p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проверку сформированности умения использовать информацию из текста с привлечением ранее полученных географических знаний для решения различных учебных и практико-ориентированных задач. </a:t>
            </a:r>
          </a:p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ответах на эти задания оцениваются правильность объяснения географических особенностей территорий, природных и социальных объектов и явлений, о которых говорится в тексте, которые определяются пониманием общих географических закономерностей; знанием географической специфики конкретной территории; умением применить данные знания для объяснения конкретных географических явлений. Задание оценивается в 1 или 0 баллов.</a:t>
            </a:r>
          </a:p>
          <a:p>
            <a:pPr algn="just"/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379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379788"/>
            <a:ext cx="27019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3363913"/>
            <a:ext cx="27003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Обь (Росси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329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Прямоугольник 1"/>
          <p:cNvSpPr>
            <a:spLocks noChangeArrowheads="1"/>
          </p:cNvSpPr>
          <p:nvPr/>
        </p:nvSpPr>
        <p:spPr bwMode="auto">
          <a:xfrm>
            <a:off x="2665413" y="2363788"/>
            <a:ext cx="3813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Суммарные первичные баллы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 smtClean="0"/>
              <a:t>По шкале РОН        0-11 отметка  - 2 (222- 1,41%) 2    место после математики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12-18 отметка – 3 (2387-15, 21%)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19-25 отметка – 4 (7999 -50.96%) 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26-31  отметка – 5 (5090 – 32,42%)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1800" dirty="0" smtClean="0"/>
              <a:t>Сдавали  15698 из них с ОВЗ 32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539750" y="195263"/>
            <a:ext cx="7561263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3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buClr>
                <a:srgbClr val="90C226"/>
              </a:buClr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для подготовки к ОГЭ 2023 года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контрольных измерительных материалов (КИМ) по географии определяется на основе Федерального государственного образовательного стандарта основного общего образования (приказ Минобрнауки России от 17.12.2010 № 1897) с учётом Примерной основной образовательной программы основного общего образования (одобрена решением Федерального учебно-методического объединения по общему образованию (протокол от 08.04.2015 № 1/15))</a:t>
            </a:r>
            <a:endParaRPr lang="ru-RU" altLang="ru-RU" sz="2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23850" y="263525"/>
            <a:ext cx="8351838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вариант экзаменационной работы включает в себя 30 заданий, различающихся формой и уровнем сложности. </a:t>
            </a: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содержит 27 заданий с записью краткого ответа, 3 задания с развёрнутым ответом (12, 28 и 29), в двух из которых: в заданиях 12 и 29, требуется записать полный обоснованный ответ на поставленный вопрос. За выполнение задания 12 с развёрнутым ответом в зависимости от полноты и правильности ответа выставляется от 0 до 2 баллов, выполнение заданий 28 и 29 с развёрнутым ответом оценивается 1 баллом.</a:t>
            </a: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работа по географии 2022 г. включает 15 заданий базового, 13 – повышенного и 2 задания высокого уровня сложности; Задания с развернутым ответом в экзаменационной работе различаются по уровню сложности.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813593"/>
            <a:ext cx="2009936" cy="1329907"/>
          </a:xfrm>
          <a:prstGeom prst="rect">
            <a:avLst/>
          </a:prstGeom>
          <a:effectLst>
            <a:outerShdw dist="228600" dir="5400000" sx="1000" sy="1000" algn="ctr" rotWithShape="0">
              <a:schemeClr val="bg1">
                <a:lumMod val="95000"/>
                <a:alpha val="69000"/>
              </a:schemeClr>
            </a:outerShdw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87450" y="1131888"/>
          <a:ext cx="6840538" cy="3200400"/>
        </p:xfrm>
        <a:graphic>
          <a:graphicData uri="http://schemas.openxmlformats.org/drawingml/2006/table">
            <a:tbl>
              <a:tblPr/>
              <a:tblGrid>
                <a:gridCol w="206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задания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сложности задания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07950" y="0"/>
            <a:ext cx="82089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каждый вариант КИМ 2023 г. включены задания, проверяющие уровень знания содержания всех основных разделов курса географии за основную школу и соответствия основным требованиям к уровню подготовки выпускников. </a:t>
            </a: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для ОГЭ является проверка сформированности умения извлекать и анализировать данные из различных источников географической информации. Источники географической информации в КИМ ОГЭ, кроме географических атласов, весьма разнообразны – это географические карты, представленные в заданиях (например, топографическая карта в задании с развернутым ответом № 12), статистические источники (таблицы, графики, диаграммы), а также тексты. На проверку сформированности умений по работе с текстом нацелены задания с развернутым ответом №№ 28 – 29.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79388" y="195263"/>
            <a:ext cx="8640762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источника информации в экзаменационной работе используются учебно-познавательные тексты, тексты из различных СМИ, отвечающие определенным требованиям и отражающие как особенности географических объектов, процессов и явлений географической оболочки, так и реальные жизненные ситуации, связанные с реальными проблемами современного общества. Предлагаемые задания с текстом базируются на различном предметном содержании по таким темам как: </a:t>
            </a:r>
          </a:p>
          <a:p>
            <a:pPr algn="just"/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«Источники географической информации», </a:t>
            </a:r>
          </a:p>
          <a:p>
            <a:pPr algn="just"/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«Природа Земли», </a:t>
            </a:r>
          </a:p>
          <a:p>
            <a:pPr algn="just"/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«Материки и страны», </a:t>
            </a:r>
          </a:p>
          <a:p>
            <a:pPr algn="just"/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«Геоэкология», </a:t>
            </a:r>
          </a:p>
          <a:p>
            <a:pPr algn="just"/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«География России». </a:t>
            </a:r>
          </a:p>
          <a:p>
            <a:pPr algn="just"/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с развернутым ответом № 28 ОГЭ 2023 г. направлено на проверку знания и понимания географических терминов, используемых в тексте, или классификацию географических объектов (явлений) на основе их известных характерных свойств, или приведение примеров, подтверждающих то или иное высказывание в тексте с использованием географических знаний. Задание с развернутым ответом № 29 оценивает умение объяснять географические особенности объекта, явления или процесса, о котором говорится в тексте. </a:t>
            </a:r>
          </a:p>
          <a:p>
            <a:pPr algn="just"/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КИМ ОГЭ большое внимание </a:t>
            </a: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уделяется достижению обучающимися требований, направленных на практическое применение географических знаний и умений</a:t>
            </a: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Сформированность способностей самостоятельного творческого применения знаний и умений в практической деятельности, в повседневной жизни проверяется заданиями с развёрнутым ответом № 12 и № 29.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468313" y="123825"/>
            <a:ext cx="638968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1. Географические особенности природы и народов Земли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2. Географическое положение России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3. Особенности природы России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4. Природные ресурсы, их использование и охрана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5. Географические явления и процессы в геосферах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6. Разные территории Земли: анализ карты 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7. Географические координаты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8. Географические явления и процессы в геосферах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9. Расстояние на карте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10.Направление на карте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11.Чтение и анализ карт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12.Чтение карт различного содержания </a:t>
            </a:r>
          </a:p>
          <a:p>
            <a:r>
              <a:rPr lang="ru-RU" altLang="ru-RU" sz="1100"/>
              <a:t>13.</a:t>
            </a:r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 Географические объекты и явления 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14.Природные и техногенные явления 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15.Влияние деятельности человека в природе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16. Выявление эмпирических зависимостей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17. Географические следствия движений Земли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18. Анализ информации о разных территориях Земли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19. Определение поясного времени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20. Особенности природно-хозяйственных зон и районов России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21. Выбор верных утверждений о базовых географических понятиях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22. Территориальная обеспеченность ресурсами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23. Разные территории Земли, их обеспеченности ресурсами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24.  Особенности населения России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25. Разные территории Земли: анализ карт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26. Основные географические объекты России</a:t>
            </a:r>
          </a:p>
          <a:p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27-29. Анализ текста о природных особенностях Земли</a:t>
            </a:r>
          </a:p>
          <a:p>
            <a:r>
              <a:rPr lang="ru-RU" altLang="ru-RU" sz="1400"/>
              <a:t>30.</a:t>
            </a:r>
            <a:r>
              <a:rPr lang="ru-RU" altLang="ru-RU" sz="140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ru-RU" altLang="ru-RU" sz="1100">
                <a:solidFill>
                  <a:srgbClr val="000000"/>
                </a:solidFill>
                <a:latin typeface="Verdana" panose="020B0604030504040204" pitchFamily="34" charset="0"/>
              </a:rPr>
              <a:t>Выявление признаков географических объектов и явлений</a:t>
            </a:r>
            <a:endParaRPr lang="ru-RU" altLang="ru-RU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1927</TotalTime>
  <Words>2938</Words>
  <Application>Microsoft Office PowerPoint</Application>
  <PresentationFormat>Экран (16:9)</PresentationFormat>
  <Paragraphs>351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Calibri</vt:lpstr>
      <vt:lpstr>Arial</vt:lpstr>
      <vt:lpstr>Trebuchet MS</vt:lpstr>
      <vt:lpstr>Wingdings 3</vt:lpstr>
      <vt:lpstr>Times New Roman</vt:lpstr>
      <vt:lpstr>Oswald</vt:lpstr>
      <vt:lpstr>Verdana</vt:lpstr>
      <vt:lpstr>Грань</vt:lpstr>
      <vt:lpstr>Методические и содержательные особенности подготовки ГИА по географии </vt:lpstr>
      <vt:lpstr>Итоги ГИА-9 в регионе в 2022 году</vt:lpstr>
      <vt:lpstr>Суммарные первичные баллы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209</cp:revision>
  <dcterms:created xsi:type="dcterms:W3CDTF">2014-10-15T08:42:57Z</dcterms:created>
  <dcterms:modified xsi:type="dcterms:W3CDTF">2022-10-31T13:21:57Z</dcterms:modified>
</cp:coreProperties>
</file>